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86" r:id="rId6"/>
    <p:sldId id="287" r:id="rId7"/>
    <p:sldId id="288" r:id="rId8"/>
    <p:sldId id="266" r:id="rId9"/>
    <p:sldId id="267" r:id="rId10"/>
    <p:sldId id="268" r:id="rId11"/>
    <p:sldId id="269" r:id="rId12"/>
    <p:sldId id="275" r:id="rId13"/>
    <p:sldId id="277" r:id="rId14"/>
    <p:sldId id="279" r:id="rId15"/>
    <p:sldId id="281" r:id="rId16"/>
    <p:sldId id="296" r:id="rId17"/>
    <p:sldId id="292" r:id="rId18"/>
    <p:sldId id="293" r:id="rId19"/>
    <p:sldId id="294" r:id="rId20"/>
    <p:sldId id="289" r:id="rId21"/>
    <p:sldId id="298" r:id="rId22"/>
    <p:sldId id="299" r:id="rId23"/>
    <p:sldId id="301" r:id="rId24"/>
    <p:sldId id="303" r:id="rId25"/>
    <p:sldId id="306" r:id="rId26"/>
    <p:sldId id="285" r:id="rId27"/>
  </p:sldIdLst>
  <p:sldSz cx="24377650" cy="13716000"/>
  <p:notesSz cx="6858000" cy="9144000"/>
  <p:embeddedFontLst>
    <p:embeddedFont>
      <p:font typeface="Nunito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4CC614-5C12-4903-B7C4-452769A0A8A4}">
  <a:tblStyle styleId="{184CC614-5C12-4903-B7C4-452769A0A8A4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2796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433" marR="0" lvl="2" indent="-12333" algn="l" rtl="0">
              <a:spcBef>
                <a:spcPts val="0"/>
              </a:spcBef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742651" marR="0" lvl="3" indent="-12151" algn="l" rtl="0">
              <a:spcBef>
                <a:spcPts val="0"/>
              </a:spcBef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656867" marR="0" lvl="4" indent="-11967" algn="l" rtl="0">
              <a:spcBef>
                <a:spcPts val="0"/>
              </a:spcBef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4571086" marR="0" lvl="5" indent="-11786" algn="l" rtl="0">
              <a:spcBef>
                <a:spcPts val="0"/>
              </a:spcBef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5752970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780784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053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endParaRPr lang="en-US"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4853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912362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84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93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18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6945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01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13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0066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569482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91863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94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586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7287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414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29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1676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hape 11"/>
          <p:cNvGrpSpPr/>
          <p:nvPr/>
        </p:nvGrpSpPr>
        <p:grpSpPr>
          <a:xfrm rot="5400000">
            <a:off x="-16715231" y="-397360"/>
            <a:ext cx="24535151" cy="4304369"/>
            <a:chOff x="0" y="-156114"/>
            <a:chExt cx="24535151" cy="4304369"/>
          </a:xfrm>
        </p:grpSpPr>
        <p:sp>
          <p:nvSpPr>
            <p:cNvPr id="12" name="Shape 12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/>
        </p:nvGrpSpPr>
        <p:grpSpPr>
          <a:xfrm rot="10800000">
            <a:off x="-23445" y="10974729"/>
            <a:ext cx="24535151" cy="4304369"/>
            <a:chOff x="0" y="-156114"/>
            <a:chExt cx="24535151" cy="4304369"/>
          </a:xfrm>
        </p:grpSpPr>
        <p:sp>
          <p:nvSpPr>
            <p:cNvPr id="39" name="Shape 39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4751800" y="5678100"/>
            <a:ext cx="15231600" cy="224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4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Deep Learning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8969033" y="7709723"/>
            <a:ext cx="6439584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TECHNICAL WORKSHOP</a:t>
            </a:r>
          </a:p>
        </p:txBody>
      </p:sp>
      <p:grpSp>
        <p:nvGrpSpPr>
          <p:cNvPr id="70" name="Shape 70"/>
          <p:cNvGrpSpPr/>
          <p:nvPr/>
        </p:nvGrpSpPr>
        <p:grpSpPr>
          <a:xfrm>
            <a:off x="0" y="-1582768"/>
            <a:ext cx="24535151" cy="4304369"/>
            <a:chOff x="0" y="-156114"/>
            <a:chExt cx="24535151" cy="4304369"/>
          </a:xfrm>
        </p:grpSpPr>
        <p:sp>
          <p:nvSpPr>
            <p:cNvPr id="71" name="Shape 71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/>
        </p:nvSpPr>
        <p:spPr>
          <a:xfrm>
            <a:off x="10482688" y="413261"/>
            <a:ext cx="3412200" cy="624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40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2155375" y="3434250"/>
            <a:ext cx="20210100" cy="355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6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“Just as electricity transformed almost everything 100 years ago, today I actually have a hard time thinking of an industry that I don’t think AI will transform in the next several years”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7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6000" i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Andrew 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3985382" y="1241274"/>
            <a:ext cx="164424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Why Deep Learning Now?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1455575" y="3163075"/>
            <a:ext cx="19902300" cy="327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1) Data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2) Computation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3) Algorithms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875" y="4120150"/>
            <a:ext cx="15011843" cy="697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4956836" y="8556704"/>
            <a:ext cx="9209700" cy="6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3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Deep Learning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752136" y="4046947"/>
            <a:ext cx="10573800" cy="374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buNone/>
            </a:pPr>
            <a:r>
              <a:rPr lang="en-US" sz="15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How</a:t>
            </a:r>
          </a:p>
        </p:txBody>
      </p:sp>
      <p:grpSp>
        <p:nvGrpSpPr>
          <p:cNvPr id="257" name="Shape 257"/>
          <p:cNvGrpSpPr/>
          <p:nvPr/>
        </p:nvGrpSpPr>
        <p:grpSpPr>
          <a:xfrm>
            <a:off x="-858390" y="4477832"/>
            <a:ext cx="4092348" cy="4233000"/>
            <a:chOff x="-858390" y="4477832"/>
            <a:chExt cx="4092348" cy="4233000"/>
          </a:xfrm>
        </p:grpSpPr>
        <p:sp>
          <p:nvSpPr>
            <p:cNvPr id="258" name="Shape 258"/>
            <p:cNvSpPr/>
            <p:nvPr/>
          </p:nvSpPr>
          <p:spPr>
            <a:xfrm>
              <a:off x="2099658" y="6974920"/>
              <a:ext cx="1134300" cy="171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1777142" y="4477832"/>
              <a:ext cx="14559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-525459" y="4477832"/>
              <a:ext cx="26466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-858390" y="4477832"/>
              <a:ext cx="30030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62" name="Shape 262"/>
          <p:cNvSpPr txBox="1"/>
          <p:nvPr/>
        </p:nvSpPr>
        <p:spPr>
          <a:xfrm>
            <a:off x="18137966" y="4132133"/>
            <a:ext cx="1895100" cy="363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583" y="2798617"/>
            <a:ext cx="14034364" cy="976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223"/>
          <p:cNvSpPr txBox="1"/>
          <p:nvPr/>
        </p:nvSpPr>
        <p:spPr>
          <a:xfrm>
            <a:off x="3985382" y="1241274"/>
            <a:ext cx="164424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Computers can Learn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382" y="3020290"/>
            <a:ext cx="16048470" cy="97587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223"/>
          <p:cNvSpPr txBox="1"/>
          <p:nvPr/>
        </p:nvSpPr>
        <p:spPr>
          <a:xfrm>
            <a:off x="3985382" y="1241274"/>
            <a:ext cx="164424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Computers can Listen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92" y="3441858"/>
            <a:ext cx="22327179" cy="91103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223"/>
          <p:cNvSpPr txBox="1"/>
          <p:nvPr/>
        </p:nvSpPr>
        <p:spPr>
          <a:xfrm>
            <a:off x="3985382" y="1241274"/>
            <a:ext cx="164424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Computers can See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4956836" y="8556704"/>
            <a:ext cx="9209700" cy="6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3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Deep Learning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752136" y="4046947"/>
            <a:ext cx="10573800" cy="374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buNone/>
            </a:pPr>
            <a:r>
              <a:rPr lang="en-US" sz="15000" b="1" dirty="0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Essentials</a:t>
            </a:r>
            <a:endParaRPr lang="en-US" sz="15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57" name="Shape 257"/>
          <p:cNvGrpSpPr/>
          <p:nvPr/>
        </p:nvGrpSpPr>
        <p:grpSpPr>
          <a:xfrm>
            <a:off x="-858390" y="4477832"/>
            <a:ext cx="4092348" cy="4233000"/>
            <a:chOff x="-858390" y="4477832"/>
            <a:chExt cx="4092348" cy="4233000"/>
          </a:xfrm>
        </p:grpSpPr>
        <p:sp>
          <p:nvSpPr>
            <p:cNvPr id="258" name="Shape 258"/>
            <p:cNvSpPr/>
            <p:nvPr/>
          </p:nvSpPr>
          <p:spPr>
            <a:xfrm>
              <a:off x="2099658" y="6974920"/>
              <a:ext cx="1134300" cy="171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1777142" y="4477832"/>
              <a:ext cx="14559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-525459" y="4477832"/>
              <a:ext cx="26466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-858390" y="4477832"/>
              <a:ext cx="30030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17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/>
        </p:nvSpPr>
        <p:spPr>
          <a:xfrm>
            <a:off x="3967632" y="601374"/>
            <a:ext cx="164424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Types of Learning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875" y="3076574"/>
            <a:ext cx="16821150" cy="756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9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3967632" y="601374"/>
            <a:ext cx="164424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Supervised </a:t>
            </a: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Learning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7" y="3648754"/>
            <a:ext cx="11099770" cy="63819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2465922" y="4258354"/>
            <a:ext cx="114470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Each example has some features/characteristics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Each example has an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We attempt to learn the relationship between the set </a:t>
            </a:r>
          </a:p>
          <a:p>
            <a:r>
              <a:rPr lang="en-US" sz="3600" dirty="0" smtClean="0"/>
              <a:t>    of features and the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If the output is a numeric then this is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If the output is a category then this is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4871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3967632" y="601374"/>
            <a:ext cx="164424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Un-Supervised Learning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149" y="4178567"/>
            <a:ext cx="10339379" cy="57726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579928" y="4202588"/>
            <a:ext cx="116686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Each example has some features/characteristics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We attempt to learn patterns in the data by looking at the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Examples can be grouped together based on similarity in features.</a:t>
            </a:r>
          </a:p>
        </p:txBody>
      </p:sp>
    </p:spTree>
    <p:extLst>
      <p:ext uri="{BB962C8B-B14F-4D97-AF65-F5344CB8AC3E}">
        <p14:creationId xmlns:p14="http://schemas.microsoft.com/office/powerpoint/2010/main" val="9929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" y="0"/>
            <a:ext cx="11351942" cy="13716000"/>
          </a:xfrm>
          <a:prstGeom prst="rect">
            <a:avLst/>
          </a:prstGeom>
          <a:solidFill>
            <a:srgbClr val="0A2C5B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A2C5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743388" y="8008575"/>
            <a:ext cx="81435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4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Vidyasagar Nallapati,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4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Naveen Bhansali,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4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Jitendra Rudravaram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622117" y="3447556"/>
            <a:ext cx="4581703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Hello!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1711325" y="5076154"/>
            <a:ext cx="6088526" cy="9387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55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Let’s Learn </a:t>
            </a:r>
            <a:endParaRPr lang="en-US" sz="5500" dirty="0" smtClean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5500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Deep </a:t>
            </a:r>
            <a:r>
              <a:rPr lang="en-US" sz="55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Learning</a:t>
            </a:r>
          </a:p>
        </p:txBody>
      </p:sp>
      <p:pic>
        <p:nvPicPr>
          <p:cNvPr id="104" name="Shape 104" descr="data-brain.png"/>
          <p:cNvPicPr preferRelativeResize="0"/>
          <p:nvPr/>
        </p:nvPicPr>
        <p:blipFill rotWithShape="1">
          <a:blip r:embed="rId3">
            <a:alphaModFix/>
          </a:blip>
          <a:srcRect l="16326" r="16319"/>
          <a:stretch/>
        </p:blipFill>
        <p:spPr>
          <a:xfrm>
            <a:off x="14433683" y="3094762"/>
            <a:ext cx="6550200" cy="75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720946" y="8799739"/>
                <a:ext cx="12053454" cy="2933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Loss </a:t>
                </a:r>
                <a:r>
                  <a:rPr lang="en-US" sz="3600" dirty="0"/>
                  <a:t>function </a:t>
                </a:r>
                <a:r>
                  <a:rPr lang="en-US" sz="3600" dirty="0" smtClean="0"/>
                  <a:t>=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1/2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3600" dirty="0"/>
              </a:p>
              <a:p>
                <a:r>
                  <a:rPr lang="en-US" sz="3600" dirty="0" smtClean="0"/>
                  <a:t>Choose parameters so as to minimize cost function across entire training data which has m training examples 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946" y="8799739"/>
                <a:ext cx="12053454" cy="2933688"/>
              </a:xfrm>
              <a:prstGeom prst="rect">
                <a:avLst/>
              </a:prstGeom>
              <a:blipFill rotWithShape="0">
                <a:blip r:embed="rId2"/>
                <a:stretch>
                  <a:fillRect l="-1568" t="-2287" r="-2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hape 180"/>
          <p:cNvSpPr txBox="1"/>
          <p:nvPr/>
        </p:nvSpPr>
        <p:spPr>
          <a:xfrm>
            <a:off x="1085850" y="505685"/>
            <a:ext cx="2268855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Supervised Learning - Regression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56" y="3854254"/>
            <a:ext cx="9635692" cy="70595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51671" y="2291466"/>
            <a:ext cx="120534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Regression is a type of supervised learning where we identify the relationship between the features or characteristics with a continuous numeric output.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If the relationship is linear it is called Linear Regression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If we use only one feature it is called Simple Linear Regression, If we use multiple features it is called Multiple Linear Regression. 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4081" y="6463035"/>
            <a:ext cx="4476750" cy="733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78397" y="6525264"/>
            <a:ext cx="507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Find the Parameters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651671" y="7569274"/>
                <a:ext cx="12510652" cy="1230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Find the Parameters so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3600" dirty="0" smtClean="0"/>
                  <a:t> is closest to the observed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Minimize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3600" dirty="0" smtClean="0"/>
                  <a:t>-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600" dirty="0" smtClean="0"/>
                  <a:t> i.e. </a:t>
                </a:r>
                <a:r>
                  <a:rPr lang="en-US" sz="3600" dirty="0"/>
                  <a:t>reduce the difference across training </a:t>
                </a:r>
                <a:r>
                  <a:rPr lang="en-US" sz="3600" dirty="0" smtClean="0"/>
                  <a:t>data. </a:t>
                </a:r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1671" y="7569274"/>
                <a:ext cx="12510652" cy="1230465"/>
              </a:xfrm>
              <a:prstGeom prst="rect">
                <a:avLst/>
              </a:prstGeom>
              <a:blipFill rotWithShape="0">
                <a:blip r:embed="rId5"/>
                <a:stretch>
                  <a:fillRect l="-1461" t="-6931" r="-1315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674808" y="10507258"/>
                <a:ext cx="400717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808" y="10507258"/>
                <a:ext cx="4007178" cy="13443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579418" y="2190507"/>
            <a:ext cx="88435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/>
              <a:t>A </a:t>
            </a:r>
            <a:r>
              <a:rPr lang="en-US" sz="3600" dirty="0" smtClean="0"/>
              <a:t>university wants to determine if High School GPA can be used to predict University GPA 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9228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3995" y="6015862"/>
            <a:ext cx="6555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Repeat until convergence {</a:t>
            </a:r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3" name="Shape 180"/>
          <p:cNvSpPr txBox="1"/>
          <p:nvPr/>
        </p:nvSpPr>
        <p:spPr>
          <a:xfrm>
            <a:off x="1085850" y="505685"/>
            <a:ext cx="2268855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Regression - Gradient Descent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64436" y="2525423"/>
            <a:ext cx="1366058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Each possible line (linear relationship) gives a corresponding value for the cost function. If we were to plot the cost function it would follow a convex shape.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The lowest point in this convex shape corresponds to the lowest value the cost function can take and in turn corresponds to the best linear relationship possible.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So basically start with some value of parameters calculate cost function, keep changing parameters till we reach lowest value.</a:t>
            </a:r>
            <a:endParaRPr lang="en-US" sz="3600" dirty="0" smtClean="0">
              <a:sym typeface="Wingdings" panose="05000000000000000000" pitchFamily="2" charset="2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Derivative/Gradient of a function is </a:t>
            </a:r>
            <a:r>
              <a:rPr lang="en-US" sz="3600" dirty="0"/>
              <a:t>rate of change in Y given a very small change in X. When the derivative is zero we are at lowest value of a convex function.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So start with some value of parameters, calculate cost function</a:t>
            </a:r>
            <a:r>
              <a:rPr lang="en-US" sz="3600" dirty="0" smtClean="0"/>
              <a:t>. calculate the derivative of the cost function and use the learning rate to change the parameter value. Keep repeating till convergence i.e. negligible change in derivative. </a:t>
            </a:r>
            <a:endParaRPr lang="en-US" sz="36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Gradient descent is a methodology to reach this optimal value.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0" y="8588169"/>
            <a:ext cx="8778586" cy="2378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95" y="2192915"/>
            <a:ext cx="6617277" cy="3226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57750" y="6512376"/>
                <a:ext cx="5169765" cy="1315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600" dirty="0" smtClean="0"/>
                  <a:t> :=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600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600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/>
                  <a:t> - </a:t>
                </a:r>
                <a:r>
                  <a:rPr lang="el-GR" sz="3600" dirty="0" smtClean="0"/>
                  <a:t>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ð</m:t>
                        </m:r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ð</m:t>
                        </m:r>
                        <m:r>
                          <m:rPr>
                            <m:sty m:val="p"/>
                          </m:rPr>
                          <a:rPr lang="el-GR" sz="5400" i="1"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a:rPr lang="en-US" sz="5400" i="1" baseline="-2500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en-US" sz="3600" dirty="0" smtClean="0"/>
                  <a:t>J(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dirty="0" smtClean="0"/>
                  <a:t>,</a:t>
                </a:r>
                <a:r>
                  <a:rPr lang="el-GR" sz="3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 smtClean="0"/>
                  <a:t>)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750" y="6512376"/>
                <a:ext cx="5169765" cy="1315296"/>
              </a:xfrm>
              <a:prstGeom prst="rect">
                <a:avLst/>
              </a:prstGeom>
              <a:blipFill rotWithShape="0">
                <a:blip r:embed="rId4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1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0"/>
          <p:cNvSpPr txBox="1"/>
          <p:nvPr/>
        </p:nvSpPr>
        <p:spPr>
          <a:xfrm>
            <a:off x="1085850" y="505685"/>
            <a:ext cx="2268855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Supervised Learning - Classification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16144" y="2815744"/>
            <a:ext cx="12579927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Classification is a type of supervised learning where we identify the relationship between the features or characteristics with category/label.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A variation of Regression called Logistic Regression can be used for Classification.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If we have only two labels it is called Binomial Logistic Regression and if we have multiple labels it is called Multinomial Logistic Regression.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In Binomial Logistic regression the output can be either of the two label and if we represent the labels as 1 and 0, in this case the output can be between 0 and 1. We cannot use linear regression since its output is continuous and we will require a relationship which bounds the output to between 0 and 1.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887967" y="2933873"/>
            <a:ext cx="101956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/>
              <a:t>A fish packing plant wants to automate the process of sorting incoming </a:t>
            </a:r>
            <a:r>
              <a:rPr lang="en-US" sz="3600" dirty="0" smtClean="0"/>
              <a:t>fish </a:t>
            </a:r>
            <a:r>
              <a:rPr lang="en-US" sz="3600" dirty="0"/>
              <a:t>on a conveyor according to species using optical sensing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14982"/>
          <a:stretch/>
        </p:blipFill>
        <p:spPr>
          <a:xfrm>
            <a:off x="1085850" y="4786906"/>
            <a:ext cx="8994323" cy="570866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59767" y="10793678"/>
            <a:ext cx="4317422" cy="1551185"/>
            <a:chOff x="1085850" y="3829220"/>
            <a:chExt cx="7879627" cy="26248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1599"/>
            <a:stretch/>
          </p:blipFill>
          <p:spPr>
            <a:xfrm>
              <a:off x="1085850" y="3829220"/>
              <a:ext cx="4573877" cy="18859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232" y="5277399"/>
              <a:ext cx="4624245" cy="1176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31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0"/>
          <p:cNvSpPr txBox="1"/>
          <p:nvPr/>
        </p:nvSpPr>
        <p:spPr>
          <a:xfrm>
            <a:off x="1085850" y="505685"/>
            <a:ext cx="2268855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Binomial Logistic Regression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1" y="2044698"/>
            <a:ext cx="12579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/>
              <a:t>In order to bound the output between 1 and 0 we transform the relationship using a sigmoid function</a:t>
            </a:r>
          </a:p>
          <a:p>
            <a:pPr algn="just"/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968" y="2783464"/>
            <a:ext cx="6955559" cy="58394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90255" y="2044028"/>
            <a:ext cx="798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Sigmoid Function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582399" y="3266108"/>
                <a:ext cx="2906565" cy="1177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5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5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5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5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399" y="3266108"/>
                <a:ext cx="2906565" cy="1177887"/>
              </a:xfrm>
              <a:prstGeom prst="rect">
                <a:avLst/>
              </a:prstGeom>
              <a:blipFill rotWithShape="0">
                <a:blip r:embed="rId3"/>
                <a:stretch>
                  <a:fillRect t="-5699" b="-18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530945" y="3578052"/>
                <a:ext cx="27379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 smtClean="0">
                    <a:ea typeface="Cambria Math" panose="02040503050406030204" pitchFamily="18" charset="0"/>
                  </a:rPr>
                  <a:t>Z =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0+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0945" y="3578052"/>
                <a:ext cx="2737994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10245"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9144001" y="4521000"/>
            <a:ext cx="14103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If Z is very large, Y = 1/(1+0) = 1</a:t>
            </a:r>
          </a:p>
          <a:p>
            <a:r>
              <a:rPr lang="en-US" sz="3600" dirty="0" smtClean="0"/>
              <a:t>If Z is very small (large negative number),Y = 1/large number = 0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144000" y="5610607"/>
                <a:ext cx="15233650" cy="2963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dirty="0" smtClean="0"/>
                  <a:t>Find the Parameters so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3600" dirty="0"/>
                  <a:t> is closest to the observed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3600" dirty="0"/>
              </a:p>
              <a:p>
                <a:pPr algn="just"/>
                <a:r>
                  <a:rPr lang="en-US" sz="3600" dirty="0"/>
                  <a:t>Minimize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3600" dirty="0"/>
                  <a:t>-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600" dirty="0"/>
                  <a:t> i.e. reduce the difference across training data. </a:t>
                </a:r>
              </a:p>
              <a:p>
                <a:pPr algn="just"/>
                <a:r>
                  <a:rPr lang="en-US" sz="3600" dirty="0" smtClean="0"/>
                  <a:t>We cannot use </a:t>
                </a:r>
                <a:r>
                  <a:rPr lang="en-US" sz="3600" dirty="0"/>
                  <a:t>Loss function =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1/2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3600" dirty="0" smtClean="0"/>
                  <a:t> since the resulting cost function is not convex. Instead we use a loss function which minimizes error but also leads to a  convex cost function. </a:t>
                </a:r>
                <a:endParaRPr lang="en-US" sz="3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5610607"/>
                <a:ext cx="15233650" cy="2963825"/>
              </a:xfrm>
              <a:prstGeom prst="rect">
                <a:avLst/>
              </a:prstGeom>
              <a:blipFill rotWithShape="0">
                <a:blip r:embed="rId5"/>
                <a:stretch>
                  <a:fillRect l="-1200" t="-2669" r="-1200" b="-6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02328" y="8413344"/>
                <a:ext cx="22721454" cy="3718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 smtClean="0"/>
                  <a:t>Loss function =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acc>
                          <m:accPr>
                            <m:chr m:val="̂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3600" b="0" dirty="0" smtClean="0"/>
              </a:p>
              <a:p>
                <a:r>
                  <a:rPr lang="en-US" sz="3600" dirty="0" smtClean="0"/>
                  <a:t>If y =1 , Loss Function = - log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 smtClean="0"/>
                  <a:t> means we want </a:t>
                </a:r>
                <a:r>
                  <a:rPr lang="en-US" sz="3600" dirty="0"/>
                  <a:t>log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 smtClean="0"/>
                  <a:t> to be large means we want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 smtClean="0"/>
                  <a:t> to be large</a:t>
                </a:r>
              </a:p>
              <a:p>
                <a:r>
                  <a:rPr lang="en-US" sz="3600" dirty="0"/>
                  <a:t>If y </a:t>
                </a:r>
                <a:r>
                  <a:rPr lang="en-US" sz="3600" dirty="0" smtClean="0"/>
                  <a:t>=0 </a:t>
                </a:r>
                <a:r>
                  <a:rPr lang="en-US" sz="3600" dirty="0"/>
                  <a:t>, Loss </a:t>
                </a:r>
                <a:r>
                  <a:rPr lang="en-US" sz="3600" dirty="0" smtClean="0"/>
                  <a:t>Function </a:t>
                </a:r>
                <a:r>
                  <a:rPr lang="en-US" sz="3600" dirty="0"/>
                  <a:t>= - log </a:t>
                </a:r>
                <a:r>
                  <a:rPr lang="en-US" sz="3600" dirty="0" smtClean="0"/>
                  <a:t>(1-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 smtClean="0"/>
                  <a:t>) </a:t>
                </a:r>
                <a:r>
                  <a:rPr lang="en-US" sz="3600" dirty="0"/>
                  <a:t>means we want log </a:t>
                </a:r>
                <a:r>
                  <a:rPr lang="en-US" sz="3600" dirty="0" smtClean="0"/>
                  <a:t>(1-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 smtClean="0"/>
                  <a:t>) </a:t>
                </a:r>
                <a:r>
                  <a:rPr lang="en-US" sz="3600" dirty="0"/>
                  <a:t>to be large means we want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/>
                  <a:t> to be </a:t>
                </a:r>
                <a:r>
                  <a:rPr lang="en-US" sz="3600" dirty="0" smtClean="0"/>
                  <a:t>small</a:t>
                </a:r>
              </a:p>
              <a:p>
                <a:r>
                  <a:rPr lang="en-US" sz="3600" dirty="0" smtClean="0"/>
                  <a:t>Cost Function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600" b="0" i="1" baseline="30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3600" i="1" baseline="30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3600" i="1" baseline="30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sz="3600" dirty="0" smtClean="0"/>
                  <a:t> </a:t>
                </a:r>
              </a:p>
              <a:p>
                <a:r>
                  <a:rPr lang="en-US" sz="3600" dirty="0" smtClean="0"/>
                  <a:t>		Gradient Descent as explained earlier can now find the optimal parameters. </a:t>
                </a:r>
                <a:endParaRPr lang="en-US" sz="360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28" y="8413344"/>
                <a:ext cx="22721454" cy="3718967"/>
              </a:xfrm>
              <a:prstGeom prst="rect">
                <a:avLst/>
              </a:prstGeom>
              <a:blipFill rotWithShape="0">
                <a:blip r:embed="rId6"/>
                <a:stretch>
                  <a:fillRect l="-832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22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0"/>
          <p:cNvSpPr txBox="1"/>
          <p:nvPr/>
        </p:nvSpPr>
        <p:spPr>
          <a:xfrm>
            <a:off x="587086" y="533395"/>
            <a:ext cx="2268855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Overfitting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476509" y="2206507"/>
            <a:ext cx="1379912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If we have very less features we </a:t>
            </a:r>
            <a:r>
              <a:rPr lang="en-US" sz="3600" dirty="0" smtClean="0"/>
              <a:t>will fit </a:t>
            </a:r>
            <a:r>
              <a:rPr lang="en-US" sz="3600" dirty="0"/>
              <a:t>the data </a:t>
            </a:r>
            <a:r>
              <a:rPr lang="en-US" sz="3600" dirty="0" smtClean="0"/>
              <a:t>poorly in training as well as fail to generalize to new examples which results in </a:t>
            </a:r>
            <a:r>
              <a:rPr lang="en-US" sz="3600" b="1" dirty="0" smtClean="0"/>
              <a:t>Underfitting </a:t>
            </a:r>
            <a:r>
              <a:rPr lang="en-US" sz="3600" dirty="0"/>
              <a:t>and we see high bias</a:t>
            </a:r>
            <a:r>
              <a:rPr lang="en-US" sz="3600" dirty="0" smtClean="0"/>
              <a:t>. The solution is to identify and include additional significant features. </a:t>
            </a:r>
            <a:r>
              <a:rPr lang="en-US" sz="3600" dirty="0"/>
              <a:t>If we have too many features we may fit the training set very well but may fail to generalize to new </a:t>
            </a:r>
            <a:r>
              <a:rPr lang="en-US" sz="3600" dirty="0" smtClean="0"/>
              <a:t>examples which results in </a:t>
            </a:r>
            <a:r>
              <a:rPr lang="en-US" sz="3600" b="1" dirty="0" smtClean="0"/>
              <a:t>Overfitting </a:t>
            </a:r>
            <a:r>
              <a:rPr lang="en-US" sz="3600" dirty="0"/>
              <a:t>and we see high variance. </a:t>
            </a:r>
          </a:p>
          <a:p>
            <a:endParaRPr lang="en-US" sz="3600" dirty="0" smtClean="0">
              <a:ea typeface="Cambria Math" panose="02040503050406030204" pitchFamily="18" charset="0"/>
            </a:endParaRPr>
          </a:p>
          <a:p>
            <a:r>
              <a:rPr lang="en-US" sz="3600" dirty="0" smtClean="0">
                <a:ea typeface="Cambria Math" panose="02040503050406030204" pitchFamily="18" charset="0"/>
              </a:rPr>
              <a:t>Overcoming Overfitting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ea typeface="Cambria Math" panose="02040503050406030204" pitchFamily="18" charset="0"/>
              </a:rPr>
              <a:t>Try to reduce number of features </a:t>
            </a:r>
          </a:p>
          <a:p>
            <a:pPr lvl="4"/>
            <a:r>
              <a:rPr lang="en-US" sz="3600" dirty="0" smtClean="0">
                <a:ea typeface="Cambria Math" panose="02040503050406030204" pitchFamily="18" charset="0"/>
              </a:rPr>
              <a:t>	Manually select only significant features.</a:t>
            </a:r>
          </a:p>
          <a:p>
            <a:pPr lvl="2"/>
            <a:r>
              <a:rPr lang="en-US" sz="3600" dirty="0" smtClean="0">
                <a:ea typeface="Cambria Math" panose="02040503050406030204" pitchFamily="18" charset="0"/>
              </a:rPr>
              <a:t>	Automated feature selection algorithms</a:t>
            </a:r>
          </a:p>
          <a:p>
            <a:r>
              <a:rPr lang="en-US" sz="3600" dirty="0" smtClean="0">
                <a:ea typeface="Cambria Math" panose="02040503050406030204" pitchFamily="18" charset="0"/>
              </a:rPr>
              <a:t>Regularization</a:t>
            </a:r>
          </a:p>
          <a:p>
            <a:r>
              <a:rPr lang="en-US" sz="3600" dirty="0">
                <a:ea typeface="Cambria Math" panose="02040503050406030204" pitchFamily="18" charset="0"/>
              </a:rPr>
              <a:t>	</a:t>
            </a:r>
            <a:r>
              <a:rPr lang="en-US" sz="3600" dirty="0" smtClean="0">
                <a:ea typeface="Cambria Math" panose="02040503050406030204" pitchFamily="18" charset="0"/>
              </a:rPr>
              <a:t>Keep all features but reduce magnitude of parameters</a:t>
            </a:r>
          </a:p>
          <a:p>
            <a:r>
              <a:rPr lang="en-US" sz="3600" dirty="0">
                <a:ea typeface="Cambria Math" panose="02040503050406030204" pitchFamily="18" charset="0"/>
              </a:rPr>
              <a:t>	</a:t>
            </a:r>
            <a:r>
              <a:rPr lang="en-US" sz="3600" dirty="0" smtClean="0">
                <a:ea typeface="Cambria Math" panose="02040503050406030204" pitchFamily="18" charset="0"/>
              </a:rPr>
              <a:t>Works well in case a lot of features contribute slightly to output</a:t>
            </a:r>
          </a:p>
          <a:p>
            <a:r>
              <a:rPr lang="en-US" sz="3600" dirty="0" smtClean="0">
                <a:ea typeface="Cambria Math" panose="02040503050406030204" pitchFamily="18" charset="0"/>
              </a:rPr>
              <a:t> 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25" y="2410691"/>
            <a:ext cx="6261101" cy="62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0"/>
          <p:cNvSpPr txBox="1"/>
          <p:nvPr/>
        </p:nvSpPr>
        <p:spPr>
          <a:xfrm>
            <a:off x="587086" y="533395"/>
            <a:ext cx="2268855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/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2508" y="2206507"/>
                <a:ext cx="23497309" cy="8638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 smtClean="0">
                    <a:ea typeface="Cambria Math" panose="02040503050406030204" pitchFamily="18" charset="0"/>
                  </a:rPr>
                  <a:t>Linear Regression : Z =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. . . .+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 smtClean="0"/>
                  <a:t> Cost function : Min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𝑜𝑣𝑒𝑟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600" dirty="0" smtClean="0"/>
              </a:p>
              <a:p>
                <a:r>
                  <a:rPr lang="en-US" sz="3600" b="1" dirty="0" smtClean="0"/>
                  <a:t>Ridge / L2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 smtClean="0"/>
                  <a:t>Cost Function with L2 Penalty Term: </a:t>
                </a:r>
                <a:r>
                  <a:rPr lang="en-US" sz="3600" dirty="0"/>
                  <a:t>Min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𝑜𝑣𝑒𝑟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600" dirty="0" smtClean="0"/>
                  <a:t>+ 1000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36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600" dirty="0" smtClean="0"/>
                  <a:t> + 1000</a:t>
                </a:r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36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600" dirty="0" smtClean="0"/>
                  <a:t>     Now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3600" dirty="0" smtClean="0"/>
                  <a:t> ~ 0 and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</m:oMath>
                </a14:m>
                <a:r>
                  <a:rPr lang="en-US" sz="3600" dirty="0" smtClean="0"/>
                  <a:t>~ 0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 smtClean="0"/>
                  <a:t>A generalized version of Cost function with L2 Penalty Term : Min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𝑜𝑣𝑒𝑟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600" dirty="0" smtClean="0">
                    <a:solidFill>
                      <a:srgbClr val="00B05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nary>
                      <m:naryPr>
                        <m:chr m:val="∑"/>
                        <m:ctrlPr>
                          <a:rPr lang="el-GR" sz="3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3600" b="0" i="1" baseline="-250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 baseline="300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sz="36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3600" dirty="0" smtClean="0"/>
                  <a:t> is too large we end up penalizing all parameters which become almost zero except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600" dirty="0" smtClean="0"/>
              </a:p>
              <a:p>
                <a:r>
                  <a:rPr lang="en-US" sz="3600" b="1" dirty="0" smtClean="0"/>
                  <a:t>Lasso </a:t>
                </a:r>
                <a:r>
                  <a:rPr lang="en-US" sz="3600" b="1" dirty="0"/>
                  <a:t>/ </a:t>
                </a:r>
                <a:r>
                  <a:rPr lang="en-US" sz="3600" b="1" dirty="0" smtClean="0"/>
                  <a:t>L1 </a:t>
                </a:r>
                <a:endParaRPr lang="en-US" sz="3600" b="1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Cost Function with Penalty Term Min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𝑜𝑣𝑒𝑟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600" dirty="0"/>
                  <a:t>+ 1000</a:t>
                </a:r>
                <a14:m>
                  <m:oMath xmlns:m="http://schemas.openxmlformats.org/officeDocument/2006/math"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3600" dirty="0"/>
                  <a:t> + 1000</a:t>
                </a:r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smtClean="0"/>
                  <a:t>         Now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smtClean="0"/>
                  <a:t>= </a:t>
                </a:r>
                <a:r>
                  <a:rPr lang="en-US" sz="3600" dirty="0"/>
                  <a:t>0 and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</m:oMath>
                </a14:m>
                <a:r>
                  <a:rPr lang="en-US" sz="3600" dirty="0" smtClean="0"/>
                  <a:t>= </a:t>
                </a:r>
                <a:r>
                  <a:rPr lang="en-US" sz="3600" dirty="0"/>
                  <a:t>0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A generalized version of Cost function with Penalty Term : Min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𝑜𝑣𝑒𝑟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600" dirty="0">
                    <a:solidFill>
                      <a:srgbClr val="00B05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nary>
                      <m:naryPr>
                        <m:chr m:val="∑"/>
                        <m:ctrlPr>
                          <a:rPr lang="el-GR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3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3600" i="1" baseline="-250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nary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3600" dirty="0"/>
                  <a:t> is too large we end up penalizing all parameters which become </a:t>
                </a:r>
                <a:r>
                  <a:rPr lang="en-US" sz="3600" dirty="0" smtClean="0"/>
                  <a:t>zero </a:t>
                </a:r>
                <a:r>
                  <a:rPr lang="en-US" sz="3600" dirty="0"/>
                  <a:t>except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600" dirty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Ridge coefficients take the form                               Lasso coefficients </a:t>
                </a:r>
                <a:r>
                  <a:rPr lang="en-US" sz="3600" dirty="0"/>
                  <a:t>take the form </a:t>
                </a:r>
              </a:p>
              <a:p>
                <a:endParaRPr lang="en-US" sz="3600" dirty="0"/>
              </a:p>
              <a:p>
                <a:endParaRPr lang="en-US" sz="36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8" y="2206507"/>
                <a:ext cx="23497309" cy="8638903"/>
              </a:xfrm>
              <a:prstGeom prst="rect">
                <a:avLst/>
              </a:prstGeom>
              <a:blipFill rotWithShape="0">
                <a:blip r:embed="rId2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496" y="8911935"/>
            <a:ext cx="3108008" cy="869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5144" y="8911934"/>
            <a:ext cx="5926520" cy="19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2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Shape 342"/>
          <p:cNvGraphicFramePr/>
          <p:nvPr/>
        </p:nvGraphicFramePr>
        <p:xfrm>
          <a:off x="3090940" y="3542517"/>
          <a:ext cx="18802050" cy="8152025"/>
        </p:xfrm>
        <a:graphic>
          <a:graphicData uri="http://schemas.openxmlformats.org/drawingml/2006/table">
            <a:tbl>
              <a:tblPr firstRow="1" bandRow="1">
                <a:noFill/>
                <a:tableStyleId>{184CC614-5C12-4903-B7C4-452769A0A8A4}</a:tableStyleId>
              </a:tblPr>
              <a:tblGrid>
                <a:gridCol w="3950500"/>
                <a:gridCol w="7741000"/>
                <a:gridCol w="7110550"/>
              </a:tblGrid>
              <a:tr h="116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4600" u="none" strike="noStrike" cap="non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1740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5700" b="0" u="none" strike="noStrike" cap="non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75250" marT="1440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5700" b="0" u="none" strike="noStrike" cap="non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75250" marT="1440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11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35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Supervised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Artificial Neural Networks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Used for Regression and Classification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</a:tr>
              <a:tr h="11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35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Supervised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Convolutional Neural Networks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Used for Computer Vision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</a:tr>
              <a:tr h="11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35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Supervised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Recurrent Neural Networks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Used for NLP and Time Series Analysis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</a:tr>
              <a:tr h="11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35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UnSupervised</a:t>
                      </a:r>
                    </a:p>
                  </a:txBody>
                  <a:tcPr marL="174050" marR="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Self Organizing Maps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Used for Feature Detection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</a:tr>
              <a:tr h="11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35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UnSupervised</a:t>
                      </a:r>
                    </a:p>
                  </a:txBody>
                  <a:tcPr marL="174050" marR="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Deep Boltzman Machines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Used for Recommendation Systems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</a:tr>
              <a:tr h="1164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35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UnSupervised</a:t>
                      </a:r>
                    </a:p>
                  </a:txBody>
                  <a:tcPr marL="174050" marR="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Autoencoders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9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Used for Recommendation Systems</a:t>
                      </a:r>
                    </a:p>
                  </a:txBody>
                  <a:tcPr marL="192025" marR="75250" marT="348125" marB="376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43" name="Shape 343"/>
          <p:cNvSpPr txBox="1"/>
          <p:nvPr/>
        </p:nvSpPr>
        <p:spPr>
          <a:xfrm>
            <a:off x="4162525" y="1241274"/>
            <a:ext cx="16088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4956836" y="8556704"/>
            <a:ext cx="9209700" cy="6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3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Deep Learning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752136" y="4046947"/>
            <a:ext cx="10573800" cy="374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buNone/>
            </a:pPr>
            <a:r>
              <a:rPr lang="en-US" sz="15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</a:t>
            </a:r>
          </a:p>
        </p:txBody>
      </p:sp>
      <p:grpSp>
        <p:nvGrpSpPr>
          <p:cNvPr id="148" name="Shape 148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149" name="Shape 149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53" name="Shape 153"/>
          <p:cNvSpPr txBox="1"/>
          <p:nvPr/>
        </p:nvSpPr>
        <p:spPr>
          <a:xfrm>
            <a:off x="18137966" y="4132133"/>
            <a:ext cx="1895100" cy="363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800" y="1924675"/>
            <a:ext cx="10250175" cy="95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3967632" y="601374"/>
            <a:ext cx="164424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Learning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Rectangle 2"/>
          <p:cNvSpPr/>
          <p:nvPr/>
        </p:nvSpPr>
        <p:spPr>
          <a:xfrm rot="19754256">
            <a:off x="3773075" y="5140639"/>
            <a:ext cx="1737163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Patterns</a:t>
            </a:r>
            <a:endParaRPr lang="en-US" sz="20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586" y="2967129"/>
            <a:ext cx="20955000" cy="89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180"/>
          <p:cNvSpPr txBox="1"/>
          <p:nvPr/>
        </p:nvSpPr>
        <p:spPr>
          <a:xfrm>
            <a:off x="3934886" y="767629"/>
            <a:ext cx="164424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Learning Structure – Biology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6630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00" y="2082400"/>
            <a:ext cx="23583900" cy="9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180"/>
          <p:cNvSpPr txBox="1"/>
          <p:nvPr/>
        </p:nvSpPr>
        <p:spPr>
          <a:xfrm>
            <a:off x="3524286" y="712210"/>
            <a:ext cx="18021263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Learning Structure – Neural Network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6859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825" y="2050657"/>
            <a:ext cx="19526250" cy="105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180"/>
          <p:cNvSpPr txBox="1"/>
          <p:nvPr/>
        </p:nvSpPr>
        <p:spPr>
          <a:xfrm>
            <a:off x="1085850" y="505685"/>
            <a:ext cx="2268855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Learning in Layers – Deep Neural Network</a:t>
            </a:r>
            <a:endParaRPr lang="en-US"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659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068925" cy="134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4956836" y="8556704"/>
            <a:ext cx="9209700" cy="6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3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Deep Learning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4752136" y="4046947"/>
            <a:ext cx="10573800" cy="374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buNone/>
            </a:pPr>
            <a:r>
              <a:rPr lang="en-US" sz="15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WHY</a:t>
            </a:r>
          </a:p>
        </p:txBody>
      </p:sp>
      <p:grpSp>
        <p:nvGrpSpPr>
          <p:cNvPr id="207" name="Shape 207"/>
          <p:cNvGrpSpPr/>
          <p:nvPr/>
        </p:nvGrpSpPr>
        <p:grpSpPr>
          <a:xfrm>
            <a:off x="-858390" y="4477832"/>
            <a:ext cx="4092348" cy="4233000"/>
            <a:chOff x="-858390" y="4477832"/>
            <a:chExt cx="4092348" cy="4233000"/>
          </a:xfrm>
        </p:grpSpPr>
        <p:sp>
          <p:nvSpPr>
            <p:cNvPr id="208" name="Shape 208"/>
            <p:cNvSpPr/>
            <p:nvPr/>
          </p:nvSpPr>
          <p:spPr>
            <a:xfrm>
              <a:off x="2099658" y="6974920"/>
              <a:ext cx="1134300" cy="171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1777142" y="4477832"/>
              <a:ext cx="14559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-525459" y="4477832"/>
              <a:ext cx="26466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-858390" y="4477832"/>
              <a:ext cx="30030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12" name="Shape 212"/>
          <p:cNvSpPr txBox="1"/>
          <p:nvPr/>
        </p:nvSpPr>
        <p:spPr>
          <a:xfrm>
            <a:off x="18137966" y="4132133"/>
            <a:ext cx="1895100" cy="363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860</Words>
  <Application>Microsoft Office PowerPoint</Application>
  <PresentationFormat>Custom</PresentationFormat>
  <Paragraphs>141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Nunito</vt:lpstr>
      <vt:lpstr>Calibri</vt:lpstr>
      <vt:lpstr>Cambria Math</vt:lpstr>
      <vt:lpstr>Arial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Rudravaram, Jitendra</dc:creator>
  <cp:lastModifiedBy>Bhansali, Naveen</cp:lastModifiedBy>
  <cp:revision>95</cp:revision>
  <dcterms:modified xsi:type="dcterms:W3CDTF">2017-12-13T14:16:04Z</dcterms:modified>
</cp:coreProperties>
</file>